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772400" cy="10909300"/>
  <p:notesSz cx="7772400" cy="1090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100" d="100"/>
          <a:sy n="100" d="100"/>
        </p:scale>
        <p:origin x="-906" y="3336"/>
      </p:cViewPr>
      <p:guideLst>
        <p:guide orient="horz" pos="29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5" y="0"/>
            <a:ext cx="7772948" cy="10908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36372"/>
            <a:ext cx="7000875" cy="17454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50730" y="2600608"/>
            <a:ext cx="1766570" cy="1660525"/>
          </a:xfrm>
          <a:prstGeom prst="rect">
            <a:avLst/>
          </a:prstGeom>
        </p:spPr>
      </p:pic>
      <p:sp>
        <p:nvSpPr>
          <p:cNvPr id="36" name="object 20"/>
          <p:cNvSpPr/>
          <p:nvPr/>
        </p:nvSpPr>
        <p:spPr>
          <a:xfrm>
            <a:off x="-9526" y="8906510"/>
            <a:ext cx="7781925" cy="2012950"/>
          </a:xfrm>
          <a:custGeom>
            <a:avLst/>
            <a:gdLst/>
            <a:ahLst/>
            <a:cxnLst/>
            <a:rect l="l" t="t" r="r" b="b"/>
            <a:pathLst>
              <a:path w="7762240" h="1913890">
                <a:moveTo>
                  <a:pt x="7761617" y="1913267"/>
                </a:moveTo>
                <a:lnTo>
                  <a:pt x="0" y="1913267"/>
                </a:lnTo>
                <a:lnTo>
                  <a:pt x="0" y="0"/>
                </a:lnTo>
                <a:lnTo>
                  <a:pt x="7761617" y="0"/>
                </a:lnTo>
                <a:lnTo>
                  <a:pt x="7761617" y="1913267"/>
                </a:lnTo>
                <a:close/>
              </a:path>
            </a:pathLst>
          </a:custGeom>
          <a:solidFill>
            <a:srgbClr val="D7DF2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1990143" y="906188"/>
            <a:ext cx="3976952" cy="2513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sz="155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香川県精神保健福祉士協会（全協会員対象）</a:t>
            </a:r>
            <a:endParaRPr lang="ja-JP" sz="1550" b="1" dirty="0">
              <a:solidFill>
                <a:srgbClr val="FFFFFF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GoPr6N-Heav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87390" y="1168608"/>
            <a:ext cx="4814570" cy="0"/>
          </a:xfrm>
          <a:custGeom>
            <a:avLst/>
            <a:gdLst/>
            <a:ahLst/>
            <a:cxnLst/>
            <a:rect l="l" t="t" r="r" b="b"/>
            <a:pathLst>
              <a:path w="4814570">
                <a:moveTo>
                  <a:pt x="0" y="0"/>
                </a:moveTo>
                <a:lnTo>
                  <a:pt x="48145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b="1">
              <a:latin typeface="游ゴシック" panose="020B0400000000000000" pitchFamily="34" charset="-128"/>
              <a:ea typeface="游ゴシック" panose="020B0400000000000000" pitchFamily="34" charset="-128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7677" y="3651907"/>
            <a:ext cx="2888615" cy="2908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ja-JP" sz="1700" b="1" spc="3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締切：</a:t>
            </a:r>
            <a:r>
              <a:rPr lang="en-US" altLang="ja-JP" sz="1700" b="1" spc="3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2023</a:t>
            </a:r>
            <a:r>
              <a:rPr lang="ja-JP" altLang="en-US" sz="1700" b="1" spc="3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年</a:t>
            </a:r>
            <a:r>
              <a:rPr lang="en-US" altLang="ja-JP" sz="1700" b="1" spc="3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1</a:t>
            </a:r>
            <a:r>
              <a:rPr lang="ja-JP" altLang="en-US" sz="1700" b="1" spc="3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月</a:t>
            </a:r>
            <a:r>
              <a:rPr lang="en-US" altLang="ja-JP" sz="1700" b="1" spc="3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27</a:t>
            </a:r>
            <a:r>
              <a:rPr lang="ja-JP" altLang="en-US" sz="1700" b="1" spc="3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日（金）</a:t>
            </a:r>
            <a:endParaRPr sz="1700" b="1" dirty="0">
              <a:latin typeface="游ゴシック" panose="020B0400000000000000" pitchFamily="34" charset="-128"/>
              <a:ea typeface="游ゴシック" panose="020B0400000000000000" pitchFamily="34" charset="-128"/>
              <a:cs typeface="KozGoPr6N-Heavy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7677" y="3299770"/>
            <a:ext cx="2245120" cy="348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25" b="1" spc="15" baseline="-800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19</a:t>
            </a:r>
            <a:r>
              <a:rPr lang="ja-JP" sz="3225" b="1" spc="15" baseline="-800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：</a:t>
            </a:r>
            <a:r>
              <a:rPr lang="en-US" sz="3225" b="1" spc="15" baseline="-800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30</a:t>
            </a:r>
            <a:r>
              <a:rPr lang="ja-JP" altLang="en-US" sz="3225" b="1" spc="15" baseline="-800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～</a:t>
            </a:r>
            <a:r>
              <a:rPr lang="en-US" altLang="ja-JP" sz="3225" b="1" spc="15" baseline="-800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21</a:t>
            </a:r>
            <a:r>
              <a:rPr lang="ja-JP" altLang="en-US" sz="3225" b="1" spc="15" baseline="-800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：</a:t>
            </a:r>
            <a:r>
              <a:rPr lang="en-US" altLang="ja-JP" sz="3225" b="1" spc="15" baseline="-800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30</a:t>
            </a:r>
            <a:endParaRPr lang="en-US" altLang="ja-JP" sz="3225" b="1" spc="15" baseline="-8000" dirty="0">
              <a:solidFill>
                <a:srgbClr val="D7DF23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GoPr6N-Heavy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9427" y="4481195"/>
            <a:ext cx="6793230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ts val="1800"/>
              </a:lnSpc>
              <a:spcBef>
                <a:spcPts val="100"/>
              </a:spcBef>
            </a:pPr>
            <a:r>
              <a:rPr lang="ja-JP" sz="10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　</a:t>
            </a:r>
            <a:r>
              <a:rPr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精神保健福祉士が行うソーシャルワークには自身の価値観や経験が大きく反映される。自身の価値観や経験がソーシャルワークの根底に存在し、精神保健福祉士</a:t>
            </a:r>
            <a:r>
              <a:rPr lang="ja-JP"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としての</a:t>
            </a:r>
            <a:r>
              <a:rPr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倫理がその上に積み重なっているからである。</a:t>
            </a:r>
            <a:endParaRPr sz="1100" b="1" dirty="0">
              <a:solidFill>
                <a:srgbClr val="FFFFFF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GoPr6N-Medium"/>
            </a:endParaRPr>
          </a:p>
          <a:p>
            <a:pPr marL="12700" marR="5080" algn="just">
              <a:lnSpc>
                <a:spcPts val="1800"/>
              </a:lnSpc>
              <a:spcBef>
                <a:spcPts val="100"/>
              </a:spcBef>
            </a:pPr>
            <a:r>
              <a:rPr lang="ja-JP"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　倫理研修では、</a:t>
            </a:r>
            <a:r>
              <a:rPr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精神保健福祉士の価値</a:t>
            </a:r>
            <a:r>
              <a:rPr lang="ja-JP"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・</a:t>
            </a:r>
            <a:r>
              <a:rPr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倫理を一人で考えるのではなく、仲間と</a:t>
            </a:r>
            <a:r>
              <a:rPr lang="ja-JP"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共に</a:t>
            </a:r>
            <a:r>
              <a:rPr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考え、今の当事者</a:t>
            </a:r>
            <a:r>
              <a:rPr lang="ja-JP"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と</a:t>
            </a:r>
            <a:r>
              <a:rPr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のかかわりが本当に精神保健福祉士の価値・倫理に沿ったものなのかを振り返る機会とする。</a:t>
            </a:r>
            <a:r>
              <a:rPr lang="ja-JP"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今回は「クライエントの自己決定の尊重」について、丸亀市健康福祉部福祉課石井裕子さんの話題提供をもとに</a:t>
            </a:r>
            <a:r>
              <a:rPr lang="ja-JP" sz="1100" b="1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グループで検討する</a:t>
            </a:r>
            <a:r>
              <a:rPr lang="ja-JP" sz="1100" b="1" dirty="0" smtClean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Medium"/>
              </a:rPr>
              <a:t>。</a:t>
            </a:r>
            <a:endParaRPr lang="en-US" altLang="ja-JP" sz="1100" b="1" dirty="0" smtClean="0">
              <a:solidFill>
                <a:srgbClr val="FFFFFF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GoPr6N-Mediu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9642" y="4121750"/>
            <a:ext cx="1075055" cy="278765"/>
          </a:xfrm>
          <a:custGeom>
            <a:avLst/>
            <a:gdLst/>
            <a:ahLst/>
            <a:cxnLst/>
            <a:rect l="l" t="t" r="r" b="b"/>
            <a:pathLst>
              <a:path w="1075055" h="278764">
                <a:moveTo>
                  <a:pt x="1074991" y="278726"/>
                </a:moveTo>
                <a:lnTo>
                  <a:pt x="0" y="278726"/>
                </a:lnTo>
                <a:lnTo>
                  <a:pt x="0" y="0"/>
                </a:lnTo>
                <a:lnTo>
                  <a:pt x="1074991" y="0"/>
                </a:lnTo>
                <a:lnTo>
                  <a:pt x="1074991" y="2787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b="1">
              <a:latin typeface="游ゴシック" panose="020B0400000000000000" pitchFamily="34" charset="-128"/>
              <a:ea typeface="游ゴシック" panose="020B0400000000000000" pitchFamily="34" charset="-128"/>
            </a:endParaRPr>
          </a:p>
        </p:txBody>
      </p:sp>
      <p:sp>
        <p:nvSpPr>
          <p:cNvPr id="14" name="object 18"/>
          <p:cNvSpPr txBox="1"/>
          <p:nvPr/>
        </p:nvSpPr>
        <p:spPr>
          <a:xfrm>
            <a:off x="479921" y="4156674"/>
            <a:ext cx="1075055" cy="2089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125"/>
              </a:spcBef>
            </a:pPr>
            <a:r>
              <a:rPr lang="ja-JP" sz="1200" b="1" strike="noStrike" spc="25" dirty="0" err="1">
                <a:solidFill>
                  <a:srgbClr val="1E485E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　研修</a:t>
            </a:r>
            <a:r>
              <a:rPr sz="1200" b="1" strike="noStrike" spc="25" dirty="0" err="1">
                <a:solidFill>
                  <a:srgbClr val="1E485E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内容</a:t>
            </a:r>
            <a:endParaRPr sz="1200" b="1" dirty="0">
              <a:latin typeface="游ゴシック" panose="020B0400000000000000" pitchFamily="34" charset="-128"/>
              <a:ea typeface="游ゴシック" panose="020B0400000000000000" pitchFamily="34" charset="-128"/>
              <a:cs typeface="KozGoPr6N-Heavy"/>
            </a:endParaRPr>
          </a:p>
        </p:txBody>
      </p:sp>
      <p:sp>
        <p:nvSpPr>
          <p:cNvPr id="15" name="object 19"/>
          <p:cNvSpPr txBox="1"/>
          <p:nvPr/>
        </p:nvSpPr>
        <p:spPr>
          <a:xfrm>
            <a:off x="986881" y="7480200"/>
            <a:ext cx="5314950" cy="12014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3815" marR="5080">
              <a:lnSpc>
                <a:spcPct val="148000"/>
              </a:lnSpc>
              <a:spcBef>
                <a:spcPts val="745"/>
              </a:spcBef>
            </a:pPr>
            <a:r>
              <a:rPr lang="ja-JP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タイムスケジュール</a:t>
            </a:r>
            <a:endParaRPr lang="ja-JP" sz="1000" b="1" dirty="0" err="1">
              <a:solidFill>
                <a:srgbClr val="FFFFFF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uka Gothic Pr6N"/>
            </a:endParaRPr>
          </a:p>
          <a:p>
            <a:pPr marL="43815" marR="5080">
              <a:lnSpc>
                <a:spcPct val="148000"/>
              </a:lnSpc>
              <a:spcBef>
                <a:spcPts val="745"/>
              </a:spcBef>
            </a:pPr>
            <a:r>
              <a:rPr lang="en-US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19</a:t>
            </a:r>
            <a:r>
              <a:rPr lang="ja-JP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：</a:t>
            </a:r>
            <a:r>
              <a:rPr lang="en-US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20</a:t>
            </a:r>
            <a:r>
              <a:rPr lang="ja-JP" altLang="en-US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～</a:t>
            </a:r>
            <a:r>
              <a:rPr lang="en-US" altLang="ja-JP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19</a:t>
            </a:r>
            <a:r>
              <a:rPr lang="ja-JP" altLang="en-US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：</a:t>
            </a:r>
            <a:r>
              <a:rPr lang="en-US" altLang="ja-JP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30</a:t>
            </a:r>
            <a:r>
              <a:rPr lang="ja-JP" altLang="en-US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　</a:t>
            </a:r>
            <a:r>
              <a:rPr lang="en-US" altLang="ja-JP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zoom</a:t>
            </a:r>
            <a:r>
              <a:rPr lang="ja-JP" altLang="en-US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接続の</a:t>
            </a:r>
            <a:r>
              <a:rPr lang="ja-JP" altLang="en-US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時間</a:t>
            </a:r>
            <a:endParaRPr lang="ja-JP" altLang="en-US" sz="1000" b="1" dirty="0" err="1">
              <a:solidFill>
                <a:srgbClr val="FFFFFF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uka Gothic Pr6N"/>
            </a:endParaRPr>
          </a:p>
          <a:p>
            <a:pPr marL="43815" marR="5080">
              <a:lnSpc>
                <a:spcPct val="148000"/>
              </a:lnSpc>
              <a:spcBef>
                <a:spcPts val="745"/>
              </a:spcBef>
            </a:pPr>
            <a:r>
              <a:rPr lang="en-US" altLang="ja-JP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19</a:t>
            </a:r>
            <a:r>
              <a:rPr lang="ja-JP" altLang="en-US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：</a:t>
            </a:r>
            <a:r>
              <a:rPr lang="en-US" altLang="ja-JP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30</a:t>
            </a:r>
            <a:r>
              <a:rPr lang="ja-JP" altLang="en-US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～　　　　研修開始（話題提供・グループワーク等）　　</a:t>
            </a:r>
            <a:endParaRPr lang="ja-JP" altLang="en-US" sz="1000" b="1" dirty="0" err="1">
              <a:solidFill>
                <a:srgbClr val="FFFFFF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uka Gothic Pr6N"/>
            </a:endParaRPr>
          </a:p>
          <a:p>
            <a:pPr marL="43815" marR="5080">
              <a:lnSpc>
                <a:spcPct val="148000"/>
              </a:lnSpc>
              <a:spcBef>
                <a:spcPts val="745"/>
              </a:spcBef>
            </a:pPr>
            <a:r>
              <a:rPr lang="en-US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21</a:t>
            </a:r>
            <a:r>
              <a:rPr lang="ja-JP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：</a:t>
            </a:r>
            <a:r>
              <a:rPr lang="en-US" altLang="ja-JP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30</a:t>
            </a:r>
            <a:r>
              <a:rPr lang="ja-JP" altLang="en-US" sz="1000" b="1" dirty="0" err="1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　　　　　終了</a:t>
            </a:r>
            <a:endParaRPr lang="ja-JP" altLang="en-US" sz="1000" b="1" dirty="0" err="1">
              <a:solidFill>
                <a:srgbClr val="FFFFFF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uka Gothic Pr6N"/>
            </a:endParaRPr>
          </a:p>
        </p:txBody>
      </p:sp>
      <p:sp>
        <p:nvSpPr>
          <p:cNvPr id="16" name="object 21"/>
          <p:cNvSpPr txBox="1"/>
          <p:nvPr/>
        </p:nvSpPr>
        <p:spPr>
          <a:xfrm>
            <a:off x="314914" y="9042260"/>
            <a:ext cx="6229350" cy="2184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ja-JP" sz="1250" b="1" spc="35" dirty="0">
                <a:solidFill>
                  <a:srgbClr val="1E485E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問い合わせ先</a:t>
            </a:r>
            <a:endParaRPr sz="1250" b="1" dirty="0">
              <a:latin typeface="游ゴシック" panose="020B0400000000000000" pitchFamily="34" charset="-128"/>
              <a:ea typeface="游ゴシック" panose="020B0400000000000000" pitchFamily="34" charset="-128"/>
              <a:cs typeface="Kozuka Gothic Pr6N"/>
            </a:endParaRPr>
          </a:p>
        </p:txBody>
      </p:sp>
      <p:sp>
        <p:nvSpPr>
          <p:cNvPr id="17" name="object 22"/>
          <p:cNvSpPr/>
          <p:nvPr/>
        </p:nvSpPr>
        <p:spPr>
          <a:xfrm>
            <a:off x="314756" y="9375550"/>
            <a:ext cx="803275" cy="259079"/>
          </a:xfrm>
          <a:custGeom>
            <a:avLst/>
            <a:gdLst/>
            <a:ahLst/>
            <a:cxnLst/>
            <a:rect l="l" t="t" r="r" b="b"/>
            <a:pathLst>
              <a:path w="803275" h="259079">
                <a:moveTo>
                  <a:pt x="802982" y="259029"/>
                </a:moveTo>
                <a:lnTo>
                  <a:pt x="0" y="259029"/>
                </a:lnTo>
                <a:lnTo>
                  <a:pt x="0" y="0"/>
                </a:lnTo>
                <a:lnTo>
                  <a:pt x="802982" y="0"/>
                </a:lnTo>
                <a:lnTo>
                  <a:pt x="802982" y="259029"/>
                </a:lnTo>
                <a:close/>
              </a:path>
            </a:pathLst>
          </a:custGeom>
          <a:solidFill>
            <a:srgbClr val="1E485E"/>
          </a:solidFill>
        </p:spPr>
        <p:txBody>
          <a:bodyPr wrap="square" lIns="0" tIns="0" rIns="0" bIns="0" rtlCol="0"/>
          <a:lstStyle/>
          <a:p>
            <a:endParaRPr b="1">
              <a:latin typeface="游ゴシック" panose="020B0400000000000000" pitchFamily="34" charset="-128"/>
              <a:ea typeface="游ゴシック" panose="020B0400000000000000" pitchFamily="34" charset="-128"/>
            </a:endParaRPr>
          </a:p>
        </p:txBody>
      </p:sp>
      <p:sp>
        <p:nvSpPr>
          <p:cNvPr id="18" name="object 23"/>
          <p:cNvSpPr txBox="1"/>
          <p:nvPr/>
        </p:nvSpPr>
        <p:spPr>
          <a:xfrm>
            <a:off x="405417" y="9395883"/>
            <a:ext cx="678815" cy="2184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ja-JP" sz="1250" b="1" spc="35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研修部</a:t>
            </a:r>
            <a:endParaRPr lang="ja-JP" sz="1250" b="1" spc="35" dirty="0">
              <a:solidFill>
                <a:srgbClr val="FFFFFF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uka Gothic Pr6N"/>
            </a:endParaRPr>
          </a:p>
        </p:txBody>
      </p:sp>
      <p:sp>
        <p:nvSpPr>
          <p:cNvPr id="21" name="object 26"/>
          <p:cNvSpPr/>
          <p:nvPr/>
        </p:nvSpPr>
        <p:spPr>
          <a:xfrm>
            <a:off x="4280331" y="9376083"/>
            <a:ext cx="803275" cy="259079"/>
          </a:xfrm>
          <a:custGeom>
            <a:avLst/>
            <a:gdLst/>
            <a:ahLst/>
            <a:cxnLst/>
            <a:rect l="l" t="t" r="r" b="b"/>
            <a:pathLst>
              <a:path w="803275" h="259079">
                <a:moveTo>
                  <a:pt x="802982" y="259029"/>
                </a:moveTo>
                <a:lnTo>
                  <a:pt x="0" y="259029"/>
                </a:lnTo>
                <a:lnTo>
                  <a:pt x="0" y="0"/>
                </a:lnTo>
                <a:lnTo>
                  <a:pt x="802982" y="0"/>
                </a:lnTo>
                <a:lnTo>
                  <a:pt x="802982" y="259029"/>
                </a:lnTo>
                <a:close/>
              </a:path>
            </a:pathLst>
          </a:custGeom>
          <a:solidFill>
            <a:srgbClr val="1E485E"/>
          </a:solidFill>
        </p:spPr>
        <p:txBody>
          <a:bodyPr wrap="square" lIns="0" tIns="0" rIns="0" bIns="0" rtlCol="0"/>
          <a:lstStyle/>
          <a:p>
            <a:endParaRPr b="1">
              <a:latin typeface="游ゴシック" panose="020B0400000000000000" pitchFamily="34" charset="-128"/>
              <a:ea typeface="游ゴシック" panose="020B0400000000000000" pitchFamily="34" charset="-128"/>
            </a:endParaRPr>
          </a:p>
        </p:txBody>
      </p:sp>
      <p:sp>
        <p:nvSpPr>
          <p:cNvPr id="22" name="object 27"/>
          <p:cNvSpPr txBox="1"/>
          <p:nvPr/>
        </p:nvSpPr>
        <p:spPr>
          <a:xfrm>
            <a:off x="4430395" y="9396095"/>
            <a:ext cx="560070" cy="2184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ja-JP" sz="1250" b="1" spc="15" dirty="0">
                <a:solidFill>
                  <a:srgbClr val="FFFFFF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事務局</a:t>
            </a:r>
            <a:endParaRPr lang="ja-JP" sz="1250" b="1" spc="20" dirty="0">
              <a:solidFill>
                <a:srgbClr val="FFFFFF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uka Gothic Pr6N"/>
            </a:endParaRPr>
          </a:p>
        </p:txBody>
      </p:sp>
      <p:sp>
        <p:nvSpPr>
          <p:cNvPr id="28" name="object 33"/>
          <p:cNvSpPr/>
          <p:nvPr/>
        </p:nvSpPr>
        <p:spPr>
          <a:xfrm>
            <a:off x="405447" y="7377330"/>
            <a:ext cx="6840220" cy="0"/>
          </a:xfrm>
          <a:custGeom>
            <a:avLst/>
            <a:gdLst/>
            <a:ahLst/>
            <a:cxnLst/>
            <a:rect l="l" t="t" r="r" b="b"/>
            <a:pathLst>
              <a:path w="6840220">
                <a:moveTo>
                  <a:pt x="0" y="0"/>
                </a:moveTo>
                <a:lnTo>
                  <a:pt x="6839991" y="0"/>
                </a:lnTo>
              </a:path>
            </a:pathLst>
          </a:custGeom>
          <a:ln w="25400">
            <a:solidFill>
              <a:srgbClr val="D7DF23"/>
            </a:solidFill>
          </a:ln>
        </p:spPr>
        <p:txBody>
          <a:bodyPr wrap="square" lIns="0" tIns="0" rIns="0" bIns="0" rtlCol="0"/>
          <a:lstStyle/>
          <a:p>
            <a:endParaRPr b="1">
              <a:latin typeface="游ゴシック" panose="020B0400000000000000" pitchFamily="34" charset="-128"/>
              <a:ea typeface="游ゴシック" panose="020B0400000000000000" pitchFamily="34" charset="-128"/>
            </a:endParaRPr>
          </a:p>
        </p:txBody>
      </p:sp>
      <p:sp>
        <p:nvSpPr>
          <p:cNvPr id="29" name="object 8"/>
          <p:cNvSpPr txBox="1"/>
          <p:nvPr/>
        </p:nvSpPr>
        <p:spPr>
          <a:xfrm>
            <a:off x="467677" y="2641256"/>
            <a:ext cx="3445510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10" dirty="0" smtClean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202</a:t>
            </a:r>
            <a:r>
              <a:rPr lang="en-US" altLang="ja-JP" sz="2500" b="1" spc="10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3</a:t>
            </a:r>
            <a:r>
              <a:rPr sz="2500" b="1" spc="15" dirty="0" smtClean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年</a:t>
            </a:r>
            <a:r>
              <a:rPr sz="2500" b="1" spc="-80" dirty="0" smtClean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 </a:t>
            </a:r>
            <a:r>
              <a:rPr lang="en-US" altLang="ja-JP" sz="4200" b="1" spc="-5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2</a:t>
            </a:r>
            <a:r>
              <a:rPr sz="2500" b="1" spc="315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月</a:t>
            </a:r>
            <a:r>
              <a:rPr lang="ja-JP" sz="4200" b="1" spc="315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３</a:t>
            </a:r>
            <a:r>
              <a:rPr sz="2500" b="1" spc="165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日</a:t>
            </a:r>
            <a:r>
              <a:rPr sz="2500" b="1" spc="5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(</a:t>
            </a:r>
            <a:r>
              <a:rPr lang="ja-JP" sz="2500" b="1" spc="5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金</a:t>
            </a:r>
            <a:r>
              <a:rPr lang="en-US" altLang="ja-JP" sz="2500" b="1" spc="15" dirty="0">
                <a:solidFill>
                  <a:srgbClr val="D7DF23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)</a:t>
            </a:r>
            <a:endParaRPr sz="3225" b="1" baseline="-8000" dirty="0">
              <a:latin typeface="游ゴシック" panose="020B0400000000000000" pitchFamily="34" charset="-128"/>
              <a:ea typeface="游ゴシック" panose="020B0400000000000000" pitchFamily="34" charset="-128"/>
              <a:cs typeface="KozGoPr6N-Heavy"/>
            </a:endParaRPr>
          </a:p>
        </p:txBody>
      </p:sp>
      <p:sp>
        <p:nvSpPr>
          <p:cNvPr id="32" name="object 31"/>
          <p:cNvSpPr txBox="1"/>
          <p:nvPr/>
        </p:nvSpPr>
        <p:spPr>
          <a:xfrm>
            <a:off x="314960" y="9733280"/>
            <a:ext cx="3750945" cy="6019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ja-JP" sz="1200" b="1" spc="5" dirty="0">
                <a:solidFill>
                  <a:srgbClr val="1E485E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〒</a:t>
            </a:r>
            <a:r>
              <a:rPr lang="en-US" altLang="ja-JP" sz="1200" b="1" spc="5" dirty="0">
                <a:solidFill>
                  <a:srgbClr val="1E485E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761-8056  </a:t>
            </a:r>
            <a:r>
              <a:rPr lang="ja-JP" altLang="en-US" sz="1200" b="1" spc="5" dirty="0">
                <a:solidFill>
                  <a:srgbClr val="1E485E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高松市上天神町</a:t>
            </a:r>
            <a:r>
              <a:rPr lang="en-US" altLang="ja-JP" sz="1200" b="1" spc="5" dirty="0">
                <a:solidFill>
                  <a:srgbClr val="1E485E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336</a:t>
            </a:r>
            <a:r>
              <a:rPr lang="ja-JP" altLang="en-US" sz="1200" b="1" spc="5" dirty="0">
                <a:solidFill>
                  <a:srgbClr val="1E485E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番地</a:t>
            </a:r>
            <a:endParaRPr lang="ja-JP" altLang="en-US" sz="1200" b="1" spc="5" dirty="0">
              <a:solidFill>
                <a:srgbClr val="1E485E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ja-JP" altLang="en-US" sz="1200" b="1" spc="5" dirty="0">
                <a:solidFill>
                  <a:srgbClr val="1E485E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一般財団法人大西精神衛生研究所附属大西病院  船間</a:t>
            </a:r>
            <a:endParaRPr lang="ja-JP" altLang="en-US" sz="1200" b="1" spc="5" dirty="0">
              <a:solidFill>
                <a:srgbClr val="1E485E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en-US" altLang="ja-JP" sz="1200" b="1" spc="5" dirty="0">
                <a:solidFill>
                  <a:srgbClr val="1E485E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TEL</a:t>
            </a:r>
            <a:r>
              <a:rPr lang="ja-JP" altLang="en-US" sz="1200" b="1" spc="5" dirty="0">
                <a:solidFill>
                  <a:srgbClr val="1E485E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：</a:t>
            </a:r>
            <a:r>
              <a:rPr lang="en-US" altLang="ja-JP" sz="1200" b="1" spc="5" dirty="0">
                <a:solidFill>
                  <a:srgbClr val="1E485E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uka Gothic Pr6N"/>
              </a:rPr>
              <a:t>087-866-1792</a:t>
            </a:r>
            <a:endParaRPr lang="en-US" altLang="ja-JP" sz="1200" b="1" spc="5" dirty="0">
              <a:solidFill>
                <a:srgbClr val="1E485E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uka Gothic Pr6N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86965" y="1256665"/>
            <a:ext cx="3015615" cy="960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>
                <a:solidFill>
                  <a:srgbClr val="D1DB2F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rPr>
              <a:t>倫理研修</a:t>
            </a:r>
            <a:endParaRPr kumimoji="1" lang="ja-JP" altLang="en-US" sz="5400" b="1">
              <a:solidFill>
                <a:srgbClr val="D1DB2F"/>
              </a:solidFill>
              <a:latin typeface="游ゴシック" panose="020B0400000000000000" pitchFamily="34" charset="-128"/>
              <a:ea typeface="游ゴシック" panose="020B0400000000000000" pitchFamily="34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20891" y="2119937"/>
            <a:ext cx="5110406" cy="477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solidFill>
                  <a:srgbClr val="D1DB2F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rPr>
              <a:t>～クライエントの自己決定の尊重～</a:t>
            </a:r>
            <a:endParaRPr kumimoji="1" lang="ja-JP" altLang="en-US" sz="2400" b="1">
              <a:solidFill>
                <a:srgbClr val="D1DB2F"/>
              </a:solidFill>
              <a:latin typeface="游ゴシック" panose="020B0400000000000000" pitchFamily="34" charset="-128"/>
              <a:ea typeface="游ゴシック" panose="020B0400000000000000" pitchFamily="34" charset="-128"/>
            </a:endParaRPr>
          </a:p>
        </p:txBody>
      </p:sp>
      <p:sp>
        <p:nvSpPr>
          <p:cNvPr id="38" name="object 6"/>
          <p:cNvSpPr txBox="1"/>
          <p:nvPr/>
        </p:nvSpPr>
        <p:spPr>
          <a:xfrm>
            <a:off x="5484715" y="2970513"/>
            <a:ext cx="1498600" cy="967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2000" b="1" spc="-5" dirty="0">
                <a:solidFill>
                  <a:srgbClr val="006984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　</a:t>
            </a:r>
            <a:r>
              <a:rPr lang="en-US" altLang="ja-JP" sz="2000" b="1" spc="-5" dirty="0">
                <a:solidFill>
                  <a:srgbClr val="006984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ZOOM</a:t>
            </a:r>
            <a:endParaRPr lang="en-US" altLang="ja-JP" sz="2000" b="1" spc="-5" dirty="0">
              <a:solidFill>
                <a:srgbClr val="006984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GoPr6N-Heavy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2000" b="1" spc="-5" dirty="0">
                <a:solidFill>
                  <a:srgbClr val="006984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　による　　</a:t>
            </a:r>
            <a:endParaRPr lang="ja-JP" altLang="en-US" sz="2000" b="1" spc="-5" dirty="0">
              <a:solidFill>
                <a:srgbClr val="006984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GoPr6N-Heavy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ja-JP" altLang="en-US" sz="2000" b="1" spc="-5" dirty="0">
                <a:solidFill>
                  <a:srgbClr val="006984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　</a:t>
            </a:r>
            <a:r>
              <a:rPr lang="en-US" altLang="ja-JP" sz="2000" b="1" spc="-5" dirty="0">
                <a:solidFill>
                  <a:srgbClr val="006984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WEB</a:t>
            </a:r>
            <a:r>
              <a:rPr lang="ja-JP" altLang="en-US" sz="2000" b="1" spc="-5" dirty="0">
                <a:solidFill>
                  <a:srgbClr val="006984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KozGoPr6N-Heavy"/>
              </a:rPr>
              <a:t>研修</a:t>
            </a:r>
            <a:endParaRPr lang="ja-JP" altLang="en-US" sz="2000" b="1" spc="-5" dirty="0">
              <a:solidFill>
                <a:srgbClr val="006984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GoPr6N-Heavy"/>
            </a:endParaRPr>
          </a:p>
        </p:txBody>
      </p:sp>
      <p:sp>
        <p:nvSpPr>
          <p:cNvPr id="37" name="object 31"/>
          <p:cNvSpPr txBox="1"/>
          <p:nvPr/>
        </p:nvSpPr>
        <p:spPr>
          <a:xfrm>
            <a:off x="4337685" y="9733280"/>
            <a:ext cx="3552190" cy="9531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just"/>
            <a:r>
              <a:rPr lang="en-US" altLang="zh-CN" sz="1200" b="1" kern="100" dirty="0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Times New Roman" panose="02020603050405020304"/>
                <a:sym typeface="Times New Roman" panose="02020603050405020304"/>
              </a:rPr>
              <a:t>〒763-0073</a:t>
            </a:r>
            <a:r>
              <a:rPr lang="ja-JP" altLang="en-US" sz="1200" b="1" kern="100" dirty="0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Times New Roman" panose="02020603050405020304"/>
                <a:sym typeface="Times New Roman" panose="02020603050405020304"/>
              </a:rPr>
              <a:t>　丸亀市柞原町</a:t>
            </a:r>
            <a:r>
              <a:rPr lang="en-US" altLang="ja-JP" sz="1200" b="1" kern="100" dirty="0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Times New Roman" panose="02020603050405020304"/>
                <a:sym typeface="Times New Roman" panose="02020603050405020304"/>
              </a:rPr>
              <a:t>366</a:t>
            </a:r>
            <a:r>
              <a:rPr lang="ja-JP" altLang="en-US" sz="1200" b="1" kern="100" dirty="0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Times New Roman" panose="02020603050405020304"/>
                <a:sym typeface="Times New Roman" panose="02020603050405020304"/>
              </a:rPr>
              <a:t>番地</a:t>
            </a:r>
            <a:r>
              <a:rPr lang="en-US" altLang="zh-CN" sz="1200" b="1" kern="100" dirty="0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Times New Roman" panose="02020603050405020304"/>
                <a:sym typeface="Times New Roman" panose="02020603050405020304"/>
              </a:rPr>
              <a:t>　　　　　　</a:t>
            </a:r>
            <a:endParaRPr lang="en-US" altLang="zh-CN" sz="1200" b="1" kern="100" dirty="0">
              <a:solidFill>
                <a:schemeClr val="tx2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Times New Roman" panose="02020603050405020304"/>
              <a:sym typeface="Times New Roman" panose="02020603050405020304"/>
            </a:endParaRPr>
          </a:p>
          <a:p>
            <a:pPr algn="just"/>
            <a:r>
              <a:rPr lang="ja-JP" altLang="en-US" sz="1200" b="1" kern="100" dirty="0" err="1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Times New Roman" panose="02020603050405020304"/>
                <a:sym typeface="Times New Roman" panose="02020603050405020304"/>
              </a:rPr>
              <a:t>三船病院相談室　大石</a:t>
            </a:r>
            <a:endParaRPr lang="ja-JP" altLang="en-US" sz="1200" b="1" kern="100" dirty="0" err="1">
              <a:solidFill>
                <a:schemeClr val="tx2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Times New Roman" panose="02020603050405020304"/>
              <a:sym typeface="Times New Roman" panose="02020603050405020304"/>
            </a:endParaRPr>
          </a:p>
          <a:p>
            <a:pPr algn="just"/>
            <a:r>
              <a:rPr lang="en-US" altLang="zh-CN" sz="1200" b="1" kern="100" dirty="0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Times New Roman" panose="02020603050405020304"/>
                <a:sym typeface="Times New Roman" panose="02020603050405020304"/>
              </a:rPr>
              <a:t>TEL：0877-23</a:t>
            </a:r>
            <a:r>
              <a:rPr lang="ja-JP" altLang="en-US" sz="1200" b="1" kern="100" dirty="0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Times New Roman" panose="02020603050405020304"/>
                <a:sym typeface="Times New Roman" panose="02020603050405020304"/>
              </a:rPr>
              <a:t>－</a:t>
            </a:r>
            <a:r>
              <a:rPr lang="en-US" altLang="ja-JP" sz="1200" b="1" kern="100" dirty="0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Times New Roman" panose="02020603050405020304"/>
                <a:sym typeface="Times New Roman" panose="02020603050405020304"/>
              </a:rPr>
              <a:t>2341</a:t>
            </a:r>
            <a:r>
              <a:rPr lang="en-US" altLang="zh-CN" sz="1200" b="1" kern="100" dirty="0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Times New Roman" panose="02020603050405020304"/>
                <a:sym typeface="Times New Roman" panose="02020603050405020304"/>
              </a:rPr>
              <a:t>　　　</a:t>
            </a:r>
            <a:endParaRPr lang="en-US" altLang="zh-CN" sz="1200" b="1" kern="100" dirty="0">
              <a:solidFill>
                <a:schemeClr val="tx2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Times New Roman" panose="02020603050405020304"/>
              <a:sym typeface="Times New Roman" panose="02020603050405020304"/>
            </a:endParaRPr>
          </a:p>
          <a:p>
            <a:pPr algn="just"/>
            <a:r>
              <a:rPr lang="en-US" altLang="ja-JP" sz="1200" b="1" kern="100" dirty="0" smtClean="0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Times New Roman" panose="02020603050405020304"/>
                <a:sym typeface="Times New Roman" panose="02020603050405020304"/>
              </a:rPr>
              <a:t>E</a:t>
            </a:r>
            <a:r>
              <a:rPr lang="en-US" altLang="zh-CN" sz="1200" b="1" kern="100" dirty="0" smtClean="0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Times New Roman" panose="02020603050405020304"/>
                <a:sym typeface="Times New Roman" panose="02020603050405020304"/>
              </a:rPr>
              <a:t>-mail：</a:t>
            </a:r>
            <a:r>
              <a:rPr lang="en-US" altLang="ja-JP" sz="1200" b="1" dirty="0">
                <a:solidFill>
                  <a:schemeClr val="tx2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psw-kagawa@mhsw-kagawa.com</a:t>
            </a:r>
            <a:endParaRPr lang="en-US" altLang="ja-JP" sz="1200" b="1" dirty="0">
              <a:solidFill>
                <a:schemeClr val="tx2"/>
              </a:solidFill>
              <a:latin typeface="游ゴシック" panose="020B0400000000000000" pitchFamily="34" charset="-128"/>
              <a:ea typeface="游ゴシック" panose="020B0400000000000000" pitchFamily="34" charset="-128"/>
              <a:sym typeface="+mn-ea"/>
            </a:endParaRP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endParaRPr lang="en-US" altLang="ja-JP" sz="1200" b="1" spc="5" dirty="0">
              <a:solidFill>
                <a:srgbClr val="1E485E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Kozuka Gothic Pr6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2528" y="6176783"/>
            <a:ext cx="71057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</a:t>
            </a: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ja-JP" altLang="en-US" sz="1100" dirty="0" smtClean="0">
                <a:solidFill>
                  <a:schemeClr val="bg1"/>
                </a:solidFill>
                <a:sym typeface="+mn-ea"/>
              </a:rPr>
              <a:t>　　</a:t>
            </a:r>
            <a:r>
              <a:rPr lang="ja-JP" altLang="en-US" sz="1100" dirty="0">
                <a:solidFill>
                  <a:schemeClr val="bg1"/>
                </a:solidFill>
                <a:sym typeface="+mn-ea"/>
              </a:rPr>
              <a:t>　</a:t>
            </a:r>
            <a:r>
              <a:rPr lang="ja-JP" altLang="en-US" sz="1100" dirty="0" smtClean="0">
                <a:solidFill>
                  <a:schemeClr val="bg1"/>
                </a:solidFill>
                <a:sym typeface="+mn-ea"/>
              </a:rPr>
              <a:t>　</a:t>
            </a:r>
            <a:r>
              <a:rPr lang="ja-JP" altLang="zh-CN" sz="1100" b="1" dirty="0" smtClean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協会</a:t>
            </a:r>
            <a:r>
              <a:rPr lang="ja-JP" altLang="zh-CN" sz="1100" b="1" dirty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ホームページからお申込みください。</a:t>
            </a:r>
            <a:endParaRPr lang="ja-JP" altLang="zh-CN" sz="1100" b="1" dirty="0">
              <a:solidFill>
                <a:schemeClr val="bg1"/>
              </a:solidFill>
              <a:latin typeface="游ゴシック" panose="020B0400000000000000" pitchFamily="34" charset="-128"/>
              <a:ea typeface="游ゴシック" panose="020B0400000000000000" pitchFamily="34" charset="-128"/>
              <a:sym typeface="+mn-ea"/>
            </a:endParaRPr>
          </a:p>
          <a:p>
            <a:r>
              <a:rPr lang="en-US" altLang="ja-JP" sz="1100" b="1" dirty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   </a:t>
            </a:r>
            <a:r>
              <a:rPr lang="ja-JP" altLang="en-US" sz="1100" b="1" dirty="0" smtClean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　   </a:t>
            </a:r>
            <a:r>
              <a:rPr lang="ja-JP" altLang="zh-CN" sz="1100" b="1" dirty="0" smtClean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申し込み</a:t>
            </a:r>
            <a:r>
              <a:rPr lang="ja-JP" altLang="zh-CN" sz="1100" b="1" dirty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時、所属、氏名、メールアドレスを必ずご記入お願いします。</a:t>
            </a:r>
            <a:endParaRPr lang="ja-JP" altLang="zh-CN" sz="1100" b="1" dirty="0">
              <a:solidFill>
                <a:schemeClr val="bg1"/>
              </a:solidFill>
              <a:latin typeface="游ゴシック" panose="020B0400000000000000" pitchFamily="34" charset="-128"/>
              <a:ea typeface="游ゴシック" panose="020B0400000000000000" pitchFamily="34" charset="-128"/>
              <a:sym typeface="+mn-ea"/>
            </a:endParaRPr>
          </a:p>
          <a:p>
            <a:r>
              <a:rPr lang="en-US" altLang="ja-JP" sz="1100" b="1" dirty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   </a:t>
            </a:r>
            <a:r>
              <a:rPr lang="ja-JP" altLang="en-US" sz="1100" b="1" dirty="0" smtClean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　   </a:t>
            </a:r>
            <a:r>
              <a:rPr lang="ja-JP" altLang="zh-CN" sz="1100" b="1" dirty="0" smtClean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申し込み</a:t>
            </a:r>
            <a:r>
              <a:rPr lang="ja-JP" altLang="zh-CN" sz="1100" b="1" dirty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された方へ研修日前日に、事務局から</a:t>
            </a:r>
            <a:r>
              <a:rPr lang="en-US" altLang="ja-JP" sz="1100" b="1" dirty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ZOOM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研修の案内メールを送信します。</a:t>
            </a:r>
            <a:endParaRPr lang="ja-JP" altLang="en-US" sz="1100" b="1" dirty="0">
              <a:solidFill>
                <a:schemeClr val="bg1"/>
              </a:solidFill>
              <a:latin typeface="游ゴシック" panose="020B0400000000000000" pitchFamily="34" charset="-128"/>
              <a:ea typeface="游ゴシック" panose="020B0400000000000000" pitchFamily="34" charset="-128"/>
              <a:sym typeface="+mn-ea"/>
            </a:endParaRPr>
          </a:p>
          <a:p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   </a:t>
            </a:r>
            <a:r>
              <a:rPr lang="ja-JP" altLang="en-US" sz="1100" b="1" dirty="0" smtClean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　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 </a:t>
            </a:r>
            <a:r>
              <a:rPr lang="ja-JP" altLang="en-US" sz="1100" b="1" dirty="0" smtClean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  ホームページアドレス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sym typeface="+mn-ea"/>
              </a:rPr>
              <a:t>：https://www.mhsw-kagawa.com/</a:t>
            </a:r>
            <a:endParaRPr kumimoji="1" lang="ja-JP" alt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游ゴシック" panose="020B0400000000000000" pitchFamily="34" charset="-128"/>
              <a:ea typeface="游ゴシック" panose="020B0400000000000000" pitchFamily="34" charset="-128"/>
              <a:cs typeface="ＭＳ Ｐゴシック" panose="020B0600070205080204" pitchFamily="50" charset="-128"/>
            </a:endParaRPr>
          </a:p>
        </p:txBody>
      </p:sp>
      <p:sp>
        <p:nvSpPr>
          <p:cNvPr id="27" name="object 13"/>
          <p:cNvSpPr/>
          <p:nvPr/>
        </p:nvSpPr>
        <p:spPr>
          <a:xfrm>
            <a:off x="467677" y="6176415"/>
            <a:ext cx="1075055" cy="213102"/>
          </a:xfrm>
          <a:custGeom>
            <a:avLst/>
            <a:gdLst/>
            <a:ahLst/>
            <a:cxnLst/>
            <a:rect l="l" t="t" r="r" b="b"/>
            <a:pathLst>
              <a:path w="1075055" h="278764">
                <a:moveTo>
                  <a:pt x="1074991" y="278726"/>
                </a:moveTo>
                <a:lnTo>
                  <a:pt x="0" y="278726"/>
                </a:lnTo>
                <a:lnTo>
                  <a:pt x="0" y="0"/>
                </a:lnTo>
                <a:lnTo>
                  <a:pt x="1074991" y="0"/>
                </a:lnTo>
                <a:lnTo>
                  <a:pt x="1074991" y="2787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rPr>
              <a:t>　申込み方法</a:t>
            </a:r>
            <a:endParaRPr sz="1200" b="1" dirty="0">
              <a:solidFill>
                <a:schemeClr val="tx2">
                  <a:lumMod val="50000"/>
                </a:schemeClr>
              </a:solidFill>
              <a:latin typeface="游ゴシック" panose="020B0400000000000000" pitchFamily="34" charset="-128"/>
              <a:ea typeface="游ゴシック" panose="020B0400000000000000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753</Words>
  <Application>WPS Presentation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7" baseType="lpstr">
      <vt:lpstr>Arial</vt:lpstr>
      <vt:lpstr>ＭＳ Ｐゴシック</vt:lpstr>
      <vt:lpstr>Wingdings</vt:lpstr>
      <vt:lpstr>游ゴシック</vt:lpstr>
      <vt:lpstr>KozGoPr6N-Heavy</vt:lpstr>
      <vt:lpstr>KozGoPr6N-Medium</vt:lpstr>
      <vt:lpstr>Kozuka Gothic Pr6N</vt:lpstr>
      <vt:lpstr>Times New Roman</vt:lpstr>
      <vt:lpstr>BIZ UDPゴシック</vt:lpstr>
      <vt:lpstr>Times New Roman</vt:lpstr>
      <vt:lpstr>ＭＳ 明朝</vt:lpstr>
      <vt:lpstr>ＭＳ Ｐゴシック</vt:lpstr>
      <vt:lpstr>Calibri</vt:lpstr>
      <vt:lpstr>Microsoft YaHei</vt:lpstr>
      <vt:lpstr>Segoe Print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変更用２</dc:title>
  <dc:creator/>
  <cp:lastModifiedBy>user</cp:lastModifiedBy>
  <cp:revision>15</cp:revision>
  <dcterms:created xsi:type="dcterms:W3CDTF">2020-03-24T08:40:00Z</dcterms:created>
  <dcterms:modified xsi:type="dcterms:W3CDTF">2022-12-31T14:08:15Z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2019-09-05T00:00:00Z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2020-03-24T00:00:00Z</vt:filetime>
  </property>
  <property fmtid="{D5CDD505-2E9C-101B-9397-08002B2CF9AE}" pid="5" name="KSOProductBuildVer">
    <vt:lpwstr>1041-10.8.0.5745</vt:lpwstr>
  </property>
</Properties>
</file>